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64" r:id="rId4"/>
    <p:sldId id="265" r:id="rId5"/>
    <p:sldId id="266" r:id="rId6"/>
    <p:sldId id="257" r:id="rId7"/>
    <p:sldId id="259" r:id="rId8"/>
    <p:sldId id="270" r:id="rId9"/>
    <p:sldId id="268" r:id="rId10"/>
    <p:sldId id="260" r:id="rId11"/>
    <p:sldId id="261" r:id="rId12"/>
    <p:sldId id="271" r:id="rId13"/>
    <p:sldId id="272" r:id="rId14"/>
    <p:sldId id="267" r:id="rId15"/>
    <p:sldId id="269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15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3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60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41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86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176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00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37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76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99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90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48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73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83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62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11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85B8795-BDF3-4292-A85C-830CB865292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19BCB1B-BB27-49D3-86AF-EFC3002C1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60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2D529E20-662F-4915-ACD7-970C026F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3527283" y="1857885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A4A4F-353E-7C0F-5764-F1D9A4E069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7960"/>
          <a:stretch>
            <a:fillRect/>
          </a:stretch>
        </p:blipFill>
        <p:spPr>
          <a:xfrm>
            <a:off x="423337" y="402166"/>
            <a:ext cx="4932951" cy="6053670"/>
          </a:xfrm>
          <a:custGeom>
            <a:avLst/>
            <a:gdLst/>
            <a:ahLst/>
            <a:cxnLst/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</p:spPr>
      </p:pic>
      <p:sp>
        <p:nvSpPr>
          <p:cNvPr id="13" name="Freeform 5">
            <a:extLst>
              <a:ext uri="{FF2B5EF4-FFF2-40B4-BE49-F238E27FC236}">
                <a16:creationId xmlns:a16="http://schemas.microsoft.com/office/drawing/2014/main" id="{1AD5EB79-7F9A-4BBC-92A5-188382CBA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BE4EF-EFDD-49C7-9A12-E19AB3A0B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5061" y="1241266"/>
            <a:ext cx="5428551" cy="31537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1"/>
              <a:t>Performance Enhancement using Beam-forming in Visible Light Communication For Multiple Users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19233D7-A8F8-4768-A51A-5FA9B6789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5061" y="4591665"/>
            <a:ext cx="5428551" cy="1622322"/>
          </a:xfrm>
        </p:spPr>
        <p:txBody>
          <a:bodyPr>
            <a:normAutofit/>
          </a:bodyPr>
          <a:lstStyle/>
          <a:p>
            <a:r>
              <a:rPr lang="en-US"/>
              <a:t>SLTC Research University</a:t>
            </a:r>
          </a:p>
          <a:p>
            <a:r>
              <a:rPr lang="en-US"/>
              <a:t>Faculty of Engineering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8A17F-DC3A-4D9A-AA53-9BFB894CD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1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9D20E2-CB89-4BDF-9639-57A5E545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Block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B88566-CE86-4F6D-B2F3-0D7B79BAC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396359"/>
            <a:ext cx="10101625" cy="4461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C03913-4C1B-C804-8DEC-8F7A9BFD8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292" y="5884332"/>
            <a:ext cx="365822" cy="5121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538CE-9E02-C2AE-3203-647B11D30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778" y="5858932"/>
            <a:ext cx="351308" cy="49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571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49937-FFCC-428F-B465-C79E26AE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Basic Architecture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6CB53-3F8E-49E9-A65E-F51F103CA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01767"/>
            <a:ext cx="8825659" cy="4445874"/>
          </a:xfrm>
        </p:spPr>
        <p:txBody>
          <a:bodyPr>
            <a:normAutofit fontScale="92500" lnSpcReduction="20000"/>
          </a:bodyPr>
          <a:lstStyle/>
          <a:p>
            <a:r>
              <a:rPr lang="en-US" sz="1400" b="1" dirty="0"/>
              <a:t>Transmitter: </a:t>
            </a:r>
            <a:r>
              <a:rPr lang="en-US" sz="1400" dirty="0"/>
              <a:t>Motorized Transmitter with User Location Identification Unit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sz="1400" b="1" dirty="0"/>
              <a:t>Receiver: </a:t>
            </a:r>
            <a:r>
              <a:rPr lang="en-US" sz="1400" dirty="0"/>
              <a:t>Photodiode and Amplifier circuit unit for detecting transmitted light signals.</a:t>
            </a:r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Beamforming algorithms</a:t>
            </a:r>
            <a:r>
              <a:rPr lang="en-US" sz="1400" dirty="0"/>
              <a:t>: Dynamically adjust LED array for optimal transmission detected by photodiodes.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E9FB14-6508-3D6C-32C9-C5298B7DB6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0"/>
          <a:stretch/>
        </p:blipFill>
        <p:spPr>
          <a:xfrm>
            <a:off x="2682671" y="2641821"/>
            <a:ext cx="1373282" cy="15428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4C7A37-58C9-9787-4555-404B7EB12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673216" y="2657585"/>
            <a:ext cx="1373281" cy="15428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363FF1-4E09-1540-ACBA-AF8DCDD761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506" b="25058"/>
          <a:stretch/>
        </p:blipFill>
        <p:spPr>
          <a:xfrm flipH="1">
            <a:off x="6472892" y="2657585"/>
            <a:ext cx="1306268" cy="15428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607F89-D39D-51AE-1220-67F5CA747B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682671" y="4524704"/>
            <a:ext cx="1373282" cy="15765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F5FFC2-67FF-FF76-C826-7C4E3EFC59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216" y="4524704"/>
            <a:ext cx="1373281" cy="15428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4AB588-12D8-FA68-B4A6-8D7FFD368A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2892" y="4556234"/>
            <a:ext cx="1373283" cy="15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307-AE09-4F25-B6DE-3523C3538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 Cases &amp;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8C36-13B3-434A-A010-321B25FF8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cases and the results were collected to a spread sheet and further analysis is on progress,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A4587-67E0-4897-9260-03ED37C0D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9EA5E-ED2A-49F8-972A-EEC9E06BD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544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8BE5F-F431-4188-B5C4-1926DEC26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979" y="696202"/>
            <a:ext cx="10515600" cy="970616"/>
          </a:xfrm>
        </p:spPr>
        <p:txBody>
          <a:bodyPr/>
          <a:lstStyle/>
          <a:p>
            <a:r>
              <a:rPr lang="en-US" b="1" dirty="0"/>
              <a:t>Project Timeline</a:t>
            </a:r>
          </a:p>
        </p:txBody>
      </p:sp>
    </p:spTree>
    <p:extLst>
      <p:ext uri="{BB962C8B-B14F-4D97-AF65-F5344CB8AC3E}">
        <p14:creationId xmlns:p14="http://schemas.microsoft.com/office/powerpoint/2010/main" val="3069381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065FC9-BAB0-4172-8D55-BC63EFB5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Budget Plan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22" name="Content Placeholder 7">
            <a:extLst>
              <a:ext uri="{FF2B5EF4-FFF2-40B4-BE49-F238E27FC236}">
                <a16:creationId xmlns:a16="http://schemas.microsoft.com/office/drawing/2014/main" id="{6A38B231-25E6-584A-E176-D6ED09E74A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2648334"/>
              </p:ext>
            </p:extLst>
          </p:nvPr>
        </p:nvGraphicFramePr>
        <p:xfrm>
          <a:off x="5181644" y="1298522"/>
          <a:ext cx="6192286" cy="535839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432213">
                  <a:extLst>
                    <a:ext uri="{9D8B030D-6E8A-4147-A177-3AD203B41FA5}">
                      <a16:colId xmlns:a16="http://schemas.microsoft.com/office/drawing/2014/main" val="2995413509"/>
                    </a:ext>
                  </a:extLst>
                </a:gridCol>
                <a:gridCol w="2434312">
                  <a:extLst>
                    <a:ext uri="{9D8B030D-6E8A-4147-A177-3AD203B41FA5}">
                      <a16:colId xmlns:a16="http://schemas.microsoft.com/office/drawing/2014/main" val="1888977331"/>
                    </a:ext>
                  </a:extLst>
                </a:gridCol>
                <a:gridCol w="1179131">
                  <a:extLst>
                    <a:ext uri="{9D8B030D-6E8A-4147-A177-3AD203B41FA5}">
                      <a16:colId xmlns:a16="http://schemas.microsoft.com/office/drawing/2014/main" val="2393020595"/>
                    </a:ext>
                  </a:extLst>
                </a:gridCol>
                <a:gridCol w="1146630">
                  <a:extLst>
                    <a:ext uri="{9D8B030D-6E8A-4147-A177-3AD203B41FA5}">
                      <a16:colId xmlns:a16="http://schemas.microsoft.com/office/drawing/2014/main" val="4023595988"/>
                    </a:ext>
                  </a:extLst>
                </a:gridCol>
              </a:tblGrid>
              <a:tr h="719999">
                <a:tc>
                  <a:txBody>
                    <a:bodyPr/>
                    <a:lstStyle/>
                    <a:p>
                      <a:endParaRPr lang="en-US" sz="1800" b="1" cap="none" spc="30">
                        <a:solidFill>
                          <a:schemeClr val="tx1"/>
                        </a:solidFill>
                      </a:endParaRPr>
                    </a:p>
                  </a:txBody>
                  <a:tcPr marL="0" marR="10465" marT="52328" marB="5232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cap="none" spc="30" dirty="0">
                          <a:solidFill>
                            <a:schemeClr val="tx1"/>
                          </a:solidFill>
                        </a:rPr>
                        <a:t>Component </a:t>
                      </a:r>
                    </a:p>
                  </a:txBody>
                  <a:tcPr marL="0" marR="10465" marT="52328" marB="5232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cap="none" spc="30">
                          <a:solidFill>
                            <a:schemeClr val="tx1"/>
                          </a:solidFill>
                        </a:rPr>
                        <a:t>Quantity</a:t>
                      </a:r>
                    </a:p>
                  </a:txBody>
                  <a:tcPr marL="0" marR="10465" marT="52328" marB="5232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cap="none" spc="30" dirty="0">
                          <a:solidFill>
                            <a:schemeClr val="tx1"/>
                          </a:solidFill>
                        </a:rPr>
                        <a:t> Price       ( Rupees)</a:t>
                      </a:r>
                    </a:p>
                  </a:txBody>
                  <a:tcPr marL="0" marR="10465" marT="52328" marB="52328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2854663"/>
                  </a:ext>
                </a:extLst>
              </a:tr>
              <a:tr h="3406709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Transmitter &amp;   Receiver </a:t>
                      </a: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ESP32 Micro Controllers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Nema 17 Stepper Motor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Nema 23 Stepper Motor 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50 W LED 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10 W LEDs 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Photo Diodes ( SPH )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Motor Controllers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Electronic Components (D400 Capacitors, LM358 OP-AMPS, Resistors, Wires, Micro USB Cables, Dot boards, Heat sinks)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12V Fan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Voltage Sensor</a:t>
                      </a: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ctr"/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7308644"/>
                  </a:ext>
                </a:extLst>
              </a:tr>
              <a:tr h="373327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Setup Cost</a:t>
                      </a:r>
                    </a:p>
                  </a:txBody>
                  <a:tcPr marL="52328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7000.00</a:t>
                      </a:r>
                    </a:p>
                  </a:txBody>
                  <a:tcPr marL="52328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317591"/>
                  </a:ext>
                </a:extLst>
              </a:tr>
              <a:tr h="373327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Other </a:t>
                      </a: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6000.00</a:t>
                      </a:r>
                    </a:p>
                  </a:txBody>
                  <a:tcPr marL="0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4941408"/>
                  </a:ext>
                </a:extLst>
              </a:tr>
              <a:tr h="373327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Total Cost</a:t>
                      </a:r>
                    </a:p>
                  </a:txBody>
                  <a:tcPr marL="52328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52328" marR="104656" marT="52328" marB="5232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832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135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109C5B-3B98-48EB-A942-8D11CEA37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A9C389E4-003E-40C9-AC9E-ED821C16F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042684-2705-40BD-9104-A6B24CE1C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B9988-2BAB-414D-936C-74027EFF0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825" y="1143000"/>
            <a:ext cx="6268246" cy="31340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Thank You !!!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F32AC80F-63EE-8B64-2919-4DE28FE1BE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9764" y="1661911"/>
            <a:ext cx="3531062" cy="353106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666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DE784AF-9D02-4EF7-BEF5-4C7BD44E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Team &amp; Supervision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6022AF-4205-41F6-8D59-5F30844886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Project Supervisors: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Supervisor - Ms. </a:t>
            </a:r>
            <a:r>
              <a:rPr lang="en-US" dirty="0" err="1"/>
              <a:t>Dilanka</a:t>
            </a:r>
            <a:r>
              <a:rPr lang="en-US" dirty="0"/>
              <a:t> De Silva</a:t>
            </a:r>
          </a:p>
          <a:p>
            <a:r>
              <a:rPr lang="en-US" dirty="0"/>
              <a:t>Co-Supervisor – Mrs. </a:t>
            </a:r>
            <a:r>
              <a:rPr lang="en-US" dirty="0" err="1"/>
              <a:t>Kusala</a:t>
            </a:r>
            <a:r>
              <a:rPr lang="en-US" dirty="0"/>
              <a:t> Kalani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D02D5D4-DB08-480F-86C1-EC4B0D714D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Group Members: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21UG0496 – M. N. K. M. Bandara</a:t>
            </a:r>
          </a:p>
          <a:p>
            <a:r>
              <a:rPr lang="en-US" dirty="0"/>
              <a:t>21UG0481  –  S. M. S. M. Bandara</a:t>
            </a:r>
          </a:p>
        </p:txBody>
      </p:sp>
    </p:spTree>
    <p:extLst>
      <p:ext uri="{BB962C8B-B14F-4D97-AF65-F5344CB8AC3E}">
        <p14:creationId xmlns:p14="http://schemas.microsoft.com/office/powerpoint/2010/main" val="191653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BB4AC-2A64-4B54-B498-45186B61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4A7FB-4211-48B6-9DE3-F05C61DA1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89189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Introduction to Visible Light Communication (VLC):</a:t>
            </a:r>
          </a:p>
          <a:p>
            <a:pPr marL="0" indent="0">
              <a:buNone/>
            </a:pPr>
            <a:endParaRPr lang="en-US" b="1" dirty="0"/>
          </a:p>
          <a:p>
            <a:pPr algn="just"/>
            <a:r>
              <a:rPr lang="en-US" dirty="0"/>
              <a:t>        Visible Light Communication (VLC) is a wireless communication technology that utilizes visible light as a medium for transmitting data.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 VLC offers several advantages, including high bandwidth, immunity to electromagnetic interference, and enhanced security due to its limited range.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Wavelength of 375nm – 780nm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841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4BEE9-6421-491A-9EF6-35E748DA5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084026"/>
            <a:ext cx="8761413" cy="706964"/>
          </a:xfrm>
        </p:spPr>
        <p:txBody>
          <a:bodyPr/>
          <a:lstStyle/>
          <a:p>
            <a:r>
              <a:rPr lang="en-US" b="1" dirty="0"/>
              <a:t>Performance Enhancement by Beamforming: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5AE0B-E127-48F4-B20A-2FD34A199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401801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Beamforming is a signal processing technique used to enhance the performance of communication systems by directing signals towards specific receivers.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In VLC, beamforming can be employed to improve coverage, reliability, and data rates by dynamically adjusting the direction of transmitted light beams.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It optimizes signal transmission, enhances signal-to-noise ratio, and mitigates the effects of multipath propagation, ultimately improving the overall performance of VLC systems.</a:t>
            </a:r>
          </a:p>
        </p:txBody>
      </p:sp>
    </p:spTree>
    <p:extLst>
      <p:ext uri="{BB962C8B-B14F-4D97-AF65-F5344CB8AC3E}">
        <p14:creationId xmlns:p14="http://schemas.microsoft.com/office/powerpoint/2010/main" val="2219625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AB38-59DF-4B4D-A220-DFBFD87E6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Literature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41822-1B33-4221-9490-5A44823F9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7072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Previous research on VLC and beamforming techniques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</a:t>
            </a:r>
            <a:r>
              <a:rPr lang="en-US" sz="2000" dirty="0"/>
              <a:t>Orthogonal Frequency Division Multiplexing (OFDM)</a:t>
            </a:r>
          </a:p>
          <a:p>
            <a:r>
              <a:rPr lang="en-US" sz="2000" dirty="0"/>
              <a:t> Advanced Modulation Schemes</a:t>
            </a:r>
          </a:p>
          <a:p>
            <a:r>
              <a:rPr lang="en-US" sz="2000" dirty="0"/>
              <a:t> Adaptive Equalization</a:t>
            </a:r>
          </a:p>
          <a:p>
            <a:r>
              <a:rPr lang="en-US" sz="2000" dirty="0"/>
              <a:t> Hybrid VLC-RF Systems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900" dirty="0"/>
              <a:t>Through the literature review, we aim to identify gaps, challenges, and opportunities for innovation in VLC system design with a focus on beamforming using photodiodes and LEDs. </a:t>
            </a:r>
          </a:p>
        </p:txBody>
      </p:sp>
    </p:spTree>
    <p:extLst>
      <p:ext uri="{BB962C8B-B14F-4D97-AF65-F5344CB8AC3E}">
        <p14:creationId xmlns:p14="http://schemas.microsoft.com/office/powerpoint/2010/main" val="3036446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3B818-3D4E-4A1C-87C1-9EDE0521B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to be Solved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06A17-CA03-4A10-9D12-F3570F06F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743200"/>
            <a:ext cx="8761413" cy="327660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Indoor wireless communication faces challenges like limited coverage, interference, and scalability.</a:t>
            </a:r>
          </a:p>
          <a:p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Visible Light Communication (VLC) offers a solution but has limitations.</a:t>
            </a:r>
          </a:p>
          <a:p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800" dirty="0"/>
              <a:t>Our project aims to address these limitations through VLC with beamforming.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119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C99D-C721-4FA5-8272-D8982DE24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69" y="847543"/>
            <a:ext cx="4887167" cy="706964"/>
          </a:xfrm>
        </p:spPr>
        <p:txBody>
          <a:bodyPr/>
          <a:lstStyle/>
          <a:p>
            <a:pPr algn="ctr"/>
            <a:r>
              <a:rPr lang="en-US" b="1" dirty="0"/>
              <a:t>Selected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6BA3-CC48-4A18-9749-67E794B1D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93919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VLC Beamforming</a:t>
            </a:r>
          </a:p>
          <a:p>
            <a:pPr marL="0" indent="0">
              <a:buNone/>
            </a:pPr>
            <a:endParaRPr lang="en-US" b="1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Photodiodes offer sensitivity to detect modulated light signals transmitted by LEDs.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LEDs provide a reliable means of transmitting data wirelessly in indoor environments.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Combined use of photodiodes and LEDs offers a cost-effective and efficient solution for VLC with beamforming.</a:t>
            </a:r>
          </a:p>
        </p:txBody>
      </p:sp>
    </p:spTree>
    <p:extLst>
      <p:ext uri="{BB962C8B-B14F-4D97-AF65-F5344CB8AC3E}">
        <p14:creationId xmlns:p14="http://schemas.microsoft.com/office/powerpoint/2010/main" val="1421136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485557-E744-401B-A251-3650FAEEA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6D68AF-6B45-4B98-8634-61D8C9C0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143DE54-7BFF-4B29-8566-DF80EE4CC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EA225-22F4-445F-87FE-0C1BE2757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E"/>
                </a:solidFill>
              </a:rPr>
              <a:t>Project Aim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7C661810-D461-4214-A635-30A7D1714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C5BAF9-392F-0353-A225-48AE28987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856" y="803751"/>
            <a:ext cx="2953405" cy="5250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BCB28D-E8D6-2E56-3C75-7A997BD3F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236" y="1353063"/>
            <a:ext cx="3113904" cy="41518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D6475A3-FF98-4FA0-B527-600EBA9BD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CEF7B-B0A6-4AD5-B986-6390B985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Our project aims to address limitations such as limited coverage, interference and scalability of Visible Light Communications (VLC) with Beamforming.</a:t>
            </a:r>
          </a:p>
        </p:txBody>
      </p:sp>
    </p:spTree>
    <p:extLst>
      <p:ext uri="{BB962C8B-B14F-4D97-AF65-F5344CB8AC3E}">
        <p14:creationId xmlns:p14="http://schemas.microsoft.com/office/powerpoint/2010/main" val="2782530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4CAF8-6688-43BE-A179-56D38B7C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45AA6-FA6D-4211-B67F-DB5FF989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 hardware components for the VLC system, including LED arrays and photodetectors.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 an algorithm to identify exact user location.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Implement beamforming algorithms for dynamic adjustment of transmitted light beams.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Evaluate system performance through simulations and practical experiments and Optimize beamforming parameters to maximize throughput and minimize interference.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Validate the effectiveness of the proposed solution in real-world scenarios.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1871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727</TotalTime>
  <Words>594</Words>
  <Application>Microsoft Office PowerPoint</Application>
  <PresentationFormat>Widescreen</PresentationFormat>
  <Paragraphs>114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Ion Boardroom</vt:lpstr>
      <vt:lpstr>Performance Enhancement using Beam-forming in Visible Light Communication For Multiple Users</vt:lpstr>
      <vt:lpstr>Project Team &amp; Supervision</vt:lpstr>
      <vt:lpstr>Introduction</vt:lpstr>
      <vt:lpstr>Performance Enhancement by Beamforming: </vt:lpstr>
      <vt:lpstr>Literature Review </vt:lpstr>
      <vt:lpstr>Problem to be Solved </vt:lpstr>
      <vt:lpstr>Selected Method</vt:lpstr>
      <vt:lpstr>Project Aim</vt:lpstr>
      <vt:lpstr>Objectives</vt:lpstr>
      <vt:lpstr>Block Diagram</vt:lpstr>
      <vt:lpstr>The Basic Architecture of the Project</vt:lpstr>
      <vt:lpstr>Test Cases &amp; Results</vt:lpstr>
      <vt:lpstr>Discussion</vt:lpstr>
      <vt:lpstr>Project Timeline</vt:lpstr>
      <vt:lpstr>Budget Plan</vt:lpstr>
      <vt:lpstr>Thank You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Beam-forming in Visible Light Communication For Multiple Users</dc:title>
  <dc:creator>Kavinda Bandara</dc:creator>
  <cp:lastModifiedBy>NGU Madhushani</cp:lastModifiedBy>
  <cp:revision>33</cp:revision>
  <dcterms:created xsi:type="dcterms:W3CDTF">2024-05-04T14:18:39Z</dcterms:created>
  <dcterms:modified xsi:type="dcterms:W3CDTF">2025-05-20T21:47:20Z</dcterms:modified>
</cp:coreProperties>
</file>

<file path=docProps/thumbnail.jpeg>
</file>